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1B2F8-6FF0-4539-9D5C-9095ECE02E61}" v="759" dt="2023-09-26T07:43:01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1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52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6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E8C4A-53E4-0649-9DD3-23670053B41D}" type="datetimeFigureOut">
              <a:rPr lang="da-DK" smtClean="0"/>
              <a:t>28.09.2023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58CD0-03D5-1443-A041-D553CD11EB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098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A58CD0-03D5-1443-A041-D553CD11EBB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241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542F2744-D94F-433D-8220-E9917D3E171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987043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542F2744-D94F-433D-8220-E9917D3E17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460C6D27-DC01-4A46-894A-2DAF76D52C8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400" b="0" i="0" baseline="0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71DCDA-B2C6-4907-95A7-EF48939819A9}"/>
              </a:ext>
            </a:extLst>
          </p:cNvPr>
          <p:cNvSpPr/>
          <p:nvPr userDrawn="1"/>
        </p:nvSpPr>
        <p:spPr>
          <a:xfrm>
            <a:off x="2245521" y="231045"/>
            <a:ext cx="7182594" cy="507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23104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a-DK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BA5736A-64A9-4631-B17F-79428C6E1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5521" y="231045"/>
            <a:ext cx="7172799" cy="50729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title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prædiken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BABF9A6-83D8-4508-9CE7-1DE221F3EB1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275704" y="2121562"/>
            <a:ext cx="4791301" cy="27457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kort</a:t>
            </a:r>
            <a:r>
              <a:rPr lang="en-US" dirty="0"/>
              <a:t> synopsis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søndagens</a:t>
            </a:r>
            <a:r>
              <a:rPr lang="en-US" dirty="0"/>
              <a:t> </a:t>
            </a:r>
            <a:r>
              <a:rPr lang="en-US" dirty="0" err="1"/>
              <a:t>prædiken</a:t>
            </a:r>
            <a:r>
              <a:rPr lang="en-US" dirty="0"/>
              <a:t> (max 10 </a:t>
            </a:r>
            <a:r>
              <a:rPr lang="en-US" dirty="0" err="1"/>
              <a:t>linjer</a:t>
            </a:r>
            <a:r>
              <a:rPr lang="en-US" dirty="0"/>
              <a:t>)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A0FAA49-9604-4764-8F77-87B46BE89FDE}"/>
              </a:ext>
            </a:extLst>
          </p:cNvPr>
          <p:cNvGrpSpPr/>
          <p:nvPr userDrawn="1"/>
        </p:nvGrpSpPr>
        <p:grpSpPr>
          <a:xfrm>
            <a:off x="9938707" y="195939"/>
            <a:ext cx="1936140" cy="1753137"/>
            <a:chOff x="10069336" y="143691"/>
            <a:chExt cx="1936140" cy="1753137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A7FA412-9A11-4318-B347-9A8BDD9CF557}"/>
                </a:ext>
              </a:extLst>
            </p:cNvPr>
            <p:cNvSpPr>
              <a:spLocks/>
            </p:cNvSpPr>
            <p:nvPr/>
          </p:nvSpPr>
          <p:spPr bwMode="gray">
            <a:xfrm>
              <a:off x="10962446" y="143691"/>
              <a:ext cx="1043030" cy="1175785"/>
            </a:xfrm>
            <a:custGeom>
              <a:avLst/>
              <a:gdLst>
                <a:gd name="T0" fmla="*/ 2147483647 w 276"/>
                <a:gd name="T1" fmla="*/ 2147483647 h 340"/>
                <a:gd name="T2" fmla="*/ 2147483647 w 276"/>
                <a:gd name="T3" fmla="*/ 0 h 340"/>
                <a:gd name="T4" fmla="*/ 2147483647 w 276"/>
                <a:gd name="T5" fmla="*/ 0 h 340"/>
                <a:gd name="T6" fmla="*/ 0 w 276"/>
                <a:gd name="T7" fmla="*/ 0 h 340"/>
                <a:gd name="T8" fmla="*/ 2147483647 w 276"/>
                <a:gd name="T9" fmla="*/ 2147483647 h 340"/>
                <a:gd name="T10" fmla="*/ 2147483647 w 276"/>
                <a:gd name="T11" fmla="*/ 2147483647 h 340"/>
                <a:gd name="T12" fmla="*/ 2147483647 w 276"/>
                <a:gd name="T13" fmla="*/ 2147483647 h 340"/>
                <a:gd name="T14" fmla="*/ 2147483647 w 276"/>
                <a:gd name="T15" fmla="*/ 2147483647 h 340"/>
                <a:gd name="T16" fmla="*/ 2147483647 w 276"/>
                <a:gd name="T17" fmla="*/ 2147483647 h 340"/>
                <a:gd name="T18" fmla="*/ 2147483647 w 276"/>
                <a:gd name="T19" fmla="*/ 2147483647 h 340"/>
                <a:gd name="T20" fmla="*/ 2147483647 w 276"/>
                <a:gd name="T21" fmla="*/ 2147483647 h 340"/>
                <a:gd name="T22" fmla="*/ 2147483647 w 276"/>
                <a:gd name="T23" fmla="*/ 2147483647 h 340"/>
                <a:gd name="T24" fmla="*/ 2147483647 w 276"/>
                <a:gd name="T25" fmla="*/ 2147483647 h 340"/>
                <a:gd name="T26" fmla="*/ 2147483647 w 276"/>
                <a:gd name="T27" fmla="*/ 2147483647 h 340"/>
                <a:gd name="T28" fmla="*/ 2147483647 w 276"/>
                <a:gd name="T29" fmla="*/ 2147483647 h 340"/>
                <a:gd name="T30" fmla="*/ 2147483647 w 276"/>
                <a:gd name="T31" fmla="*/ 2147483647 h 340"/>
                <a:gd name="T32" fmla="*/ 2147483647 w 276"/>
                <a:gd name="T33" fmla="*/ 2147483647 h 340"/>
                <a:gd name="T34" fmla="*/ 2147483647 w 276"/>
                <a:gd name="T35" fmla="*/ 2147483647 h 340"/>
                <a:gd name="T36" fmla="*/ 2147483647 w 276"/>
                <a:gd name="T37" fmla="*/ 2147483647 h 340"/>
                <a:gd name="T38" fmla="*/ 2147483647 w 276"/>
                <a:gd name="T39" fmla="*/ 2147483647 h 3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6" h="340">
                  <a:moveTo>
                    <a:pt x="131" y="31"/>
                  </a:moveTo>
                  <a:cubicBezTo>
                    <a:pt x="96" y="11"/>
                    <a:pt x="59" y="1"/>
                    <a:pt x="21" y="0"/>
                  </a:cubicBezTo>
                  <a:cubicBezTo>
                    <a:pt x="15" y="0"/>
                    <a:pt x="9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10" y="118"/>
                    <a:pt x="10" y="118"/>
                    <a:pt x="10" y="118"/>
                  </a:cubicBezTo>
                  <a:cubicBezTo>
                    <a:pt x="10" y="118"/>
                    <a:pt x="11" y="118"/>
                    <a:pt x="12" y="118"/>
                  </a:cubicBezTo>
                  <a:cubicBezTo>
                    <a:pt x="15" y="118"/>
                    <a:pt x="18" y="118"/>
                    <a:pt x="21" y="118"/>
                  </a:cubicBezTo>
                  <a:cubicBezTo>
                    <a:pt x="83" y="123"/>
                    <a:pt x="131" y="175"/>
                    <a:pt x="131" y="238"/>
                  </a:cubicBezTo>
                  <a:cubicBezTo>
                    <a:pt x="131" y="249"/>
                    <a:pt x="130" y="259"/>
                    <a:pt x="127" y="269"/>
                  </a:cubicBezTo>
                  <a:cubicBezTo>
                    <a:pt x="130" y="279"/>
                    <a:pt x="134" y="289"/>
                    <a:pt x="138" y="299"/>
                  </a:cubicBezTo>
                  <a:cubicBezTo>
                    <a:pt x="141" y="309"/>
                    <a:pt x="145" y="319"/>
                    <a:pt x="147" y="326"/>
                  </a:cubicBezTo>
                  <a:cubicBezTo>
                    <a:pt x="150" y="333"/>
                    <a:pt x="151" y="338"/>
                    <a:pt x="152" y="340"/>
                  </a:cubicBezTo>
                  <a:cubicBezTo>
                    <a:pt x="155" y="340"/>
                    <a:pt x="160" y="339"/>
                    <a:pt x="167" y="338"/>
                  </a:cubicBezTo>
                  <a:cubicBezTo>
                    <a:pt x="175" y="336"/>
                    <a:pt x="185" y="334"/>
                    <a:pt x="195" y="332"/>
                  </a:cubicBezTo>
                  <a:cubicBezTo>
                    <a:pt x="208" y="330"/>
                    <a:pt x="221" y="328"/>
                    <a:pt x="233" y="326"/>
                  </a:cubicBezTo>
                  <a:cubicBezTo>
                    <a:pt x="276" y="218"/>
                    <a:pt x="235" y="91"/>
                    <a:pt x="131" y="31"/>
                  </a:cubicBez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lIns="82287" tIns="41143" rIns="82287" bIns="41143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E9A83E1-3557-4B5A-B9C6-99830CEAC4F8}"/>
                </a:ext>
              </a:extLst>
            </p:cNvPr>
            <p:cNvSpPr>
              <a:spLocks/>
            </p:cNvSpPr>
            <p:nvPr/>
          </p:nvSpPr>
          <p:spPr bwMode="gray">
            <a:xfrm>
              <a:off x="10069336" y="153060"/>
              <a:ext cx="1008433" cy="1257762"/>
            </a:xfrm>
            <a:custGeom>
              <a:avLst/>
              <a:gdLst>
                <a:gd name="T0" fmla="*/ 2147483647 w 267"/>
                <a:gd name="T1" fmla="*/ 2147483647 h 365"/>
                <a:gd name="T2" fmla="*/ 2147483647 w 267"/>
                <a:gd name="T3" fmla="*/ 2147483647 h 365"/>
                <a:gd name="T4" fmla="*/ 2147483647 w 267"/>
                <a:gd name="T5" fmla="*/ 0 h 365"/>
                <a:gd name="T6" fmla="*/ 2147483647 w 267"/>
                <a:gd name="T7" fmla="*/ 2147483647 h 365"/>
                <a:gd name="T8" fmla="*/ 2147483647 w 267"/>
                <a:gd name="T9" fmla="*/ 2147483647 h 365"/>
                <a:gd name="T10" fmla="*/ 2147483647 w 267"/>
                <a:gd name="T11" fmla="*/ 2147483647 h 365"/>
                <a:gd name="T12" fmla="*/ 2147483647 w 267"/>
                <a:gd name="T13" fmla="*/ 2147483647 h 365"/>
                <a:gd name="T14" fmla="*/ 2147483647 w 267"/>
                <a:gd name="T15" fmla="*/ 2147483647 h 365"/>
                <a:gd name="T16" fmla="*/ 2147483647 w 267"/>
                <a:gd name="T17" fmla="*/ 2147483647 h 365"/>
                <a:gd name="T18" fmla="*/ 2147483647 w 267"/>
                <a:gd name="T19" fmla="*/ 2147483647 h 365"/>
                <a:gd name="T20" fmla="*/ 2147483647 w 267"/>
                <a:gd name="T21" fmla="*/ 2147483647 h 365"/>
                <a:gd name="T22" fmla="*/ 2147483647 w 267"/>
                <a:gd name="T23" fmla="*/ 2147483647 h 365"/>
                <a:gd name="T24" fmla="*/ 2147483647 w 267"/>
                <a:gd name="T25" fmla="*/ 2147483647 h 365"/>
                <a:gd name="T26" fmla="*/ 2147483647 w 267"/>
                <a:gd name="T27" fmla="*/ 2147483647 h 365"/>
                <a:gd name="T28" fmla="*/ 2147483647 w 267"/>
                <a:gd name="T29" fmla="*/ 2147483647 h 365"/>
                <a:gd name="T30" fmla="*/ 2147483647 w 267"/>
                <a:gd name="T31" fmla="*/ 2147483647 h 365"/>
                <a:gd name="T32" fmla="*/ 2147483647 w 267"/>
                <a:gd name="T33" fmla="*/ 2147483647 h 365"/>
                <a:gd name="T34" fmla="*/ 2147483647 w 267"/>
                <a:gd name="T35" fmla="*/ 2147483647 h 365"/>
                <a:gd name="T36" fmla="*/ 2147483647 w 267"/>
                <a:gd name="T37" fmla="*/ 2147483647 h 3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7" h="365">
                  <a:moveTo>
                    <a:pt x="257" y="51"/>
                  </a:moveTo>
                  <a:cubicBezTo>
                    <a:pt x="252" y="45"/>
                    <a:pt x="246" y="38"/>
                    <a:pt x="239" y="30"/>
                  </a:cubicBezTo>
                  <a:cubicBezTo>
                    <a:pt x="231" y="20"/>
                    <a:pt x="222" y="9"/>
                    <a:pt x="214" y="0"/>
                  </a:cubicBezTo>
                  <a:cubicBezTo>
                    <a:pt x="144" y="10"/>
                    <a:pt x="80" y="51"/>
                    <a:pt x="42" y="117"/>
                  </a:cubicBezTo>
                  <a:cubicBezTo>
                    <a:pt x="0" y="190"/>
                    <a:pt x="1" y="276"/>
                    <a:pt x="38" y="346"/>
                  </a:cubicBezTo>
                  <a:cubicBezTo>
                    <a:pt x="40" y="352"/>
                    <a:pt x="43" y="357"/>
                    <a:pt x="47" y="362"/>
                  </a:cubicBezTo>
                  <a:cubicBezTo>
                    <a:pt x="47" y="363"/>
                    <a:pt x="48" y="364"/>
                    <a:pt x="48" y="365"/>
                  </a:cubicBezTo>
                  <a:cubicBezTo>
                    <a:pt x="50" y="361"/>
                    <a:pt x="50" y="361"/>
                    <a:pt x="50" y="361"/>
                  </a:cubicBezTo>
                  <a:cubicBezTo>
                    <a:pt x="59" y="334"/>
                    <a:pt x="59" y="334"/>
                    <a:pt x="59" y="334"/>
                  </a:cubicBezTo>
                  <a:cubicBezTo>
                    <a:pt x="77" y="284"/>
                    <a:pt x="77" y="284"/>
                    <a:pt x="77" y="284"/>
                  </a:cubicBezTo>
                  <a:cubicBezTo>
                    <a:pt x="128" y="294"/>
                    <a:pt x="128" y="294"/>
                    <a:pt x="128" y="294"/>
                  </a:cubicBezTo>
                  <a:cubicBezTo>
                    <a:pt x="146" y="297"/>
                    <a:pt x="146" y="297"/>
                    <a:pt x="146" y="297"/>
                  </a:cubicBezTo>
                  <a:cubicBezTo>
                    <a:pt x="144" y="294"/>
                    <a:pt x="142" y="291"/>
                    <a:pt x="140" y="287"/>
                  </a:cubicBezTo>
                  <a:cubicBezTo>
                    <a:pt x="133" y="272"/>
                    <a:pt x="128" y="254"/>
                    <a:pt x="128" y="236"/>
                  </a:cubicBezTo>
                  <a:cubicBezTo>
                    <a:pt x="128" y="180"/>
                    <a:pt x="167" y="133"/>
                    <a:pt x="218" y="120"/>
                  </a:cubicBezTo>
                  <a:cubicBezTo>
                    <a:pt x="225" y="112"/>
                    <a:pt x="232" y="104"/>
                    <a:pt x="239" y="96"/>
                  </a:cubicBezTo>
                  <a:cubicBezTo>
                    <a:pt x="246" y="88"/>
                    <a:pt x="252" y="80"/>
                    <a:pt x="257" y="74"/>
                  </a:cubicBezTo>
                  <a:cubicBezTo>
                    <a:pt x="262" y="69"/>
                    <a:pt x="265" y="65"/>
                    <a:pt x="267" y="63"/>
                  </a:cubicBezTo>
                  <a:cubicBezTo>
                    <a:pt x="265" y="61"/>
                    <a:pt x="262" y="57"/>
                    <a:pt x="257" y="5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lIns="82287" tIns="41143" rIns="82287" bIns="41143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B04A1A1-3326-411B-896C-1E030E5C6351}"/>
                </a:ext>
              </a:extLst>
            </p:cNvPr>
            <p:cNvSpPr>
              <a:spLocks/>
            </p:cNvSpPr>
            <p:nvPr/>
          </p:nvSpPr>
          <p:spPr bwMode="gray">
            <a:xfrm>
              <a:off x="10301263" y="1162548"/>
              <a:ext cx="1504320" cy="734280"/>
            </a:xfrm>
            <a:custGeom>
              <a:avLst/>
              <a:gdLst>
                <a:gd name="T0" fmla="*/ 2147483647 w 398"/>
                <a:gd name="T1" fmla="*/ 2147483647 h 212"/>
                <a:gd name="T2" fmla="*/ 2147483647 w 398"/>
                <a:gd name="T3" fmla="*/ 2147483647 h 212"/>
                <a:gd name="T4" fmla="*/ 2147483647 w 398"/>
                <a:gd name="T5" fmla="*/ 2147483647 h 212"/>
                <a:gd name="T6" fmla="*/ 2147483647 w 398"/>
                <a:gd name="T7" fmla="*/ 2147483647 h 212"/>
                <a:gd name="T8" fmla="*/ 2147483647 w 398"/>
                <a:gd name="T9" fmla="*/ 0 h 212"/>
                <a:gd name="T10" fmla="*/ 2147483647 w 398"/>
                <a:gd name="T11" fmla="*/ 2147483647 h 212"/>
                <a:gd name="T12" fmla="*/ 2147483647 w 398"/>
                <a:gd name="T13" fmla="*/ 2147483647 h 212"/>
                <a:gd name="T14" fmla="*/ 2147483647 w 398"/>
                <a:gd name="T15" fmla="*/ 2147483647 h 212"/>
                <a:gd name="T16" fmla="*/ 2147483647 w 398"/>
                <a:gd name="T17" fmla="*/ 2147483647 h 212"/>
                <a:gd name="T18" fmla="*/ 2147483647 w 398"/>
                <a:gd name="T19" fmla="*/ 2147483647 h 212"/>
                <a:gd name="T20" fmla="*/ 2147483647 w 398"/>
                <a:gd name="T21" fmla="*/ 2147483647 h 212"/>
                <a:gd name="T22" fmla="*/ 2147483647 w 398"/>
                <a:gd name="T23" fmla="*/ 2147483647 h 212"/>
                <a:gd name="T24" fmla="*/ 2147483647 w 398"/>
                <a:gd name="T25" fmla="*/ 2147483647 h 212"/>
                <a:gd name="T26" fmla="*/ 0 w 398"/>
                <a:gd name="T27" fmla="*/ 2147483647 h 212"/>
                <a:gd name="T28" fmla="*/ 2147483647 w 398"/>
                <a:gd name="T29" fmla="*/ 2147483647 h 212"/>
                <a:gd name="T30" fmla="*/ 2147483647 w 398"/>
                <a:gd name="T31" fmla="*/ 2147483647 h 212"/>
                <a:gd name="T32" fmla="*/ 2147483647 w 398"/>
                <a:gd name="T33" fmla="*/ 2147483647 h 212"/>
                <a:gd name="T34" fmla="*/ 2147483647 w 398"/>
                <a:gd name="T35" fmla="*/ 2147483647 h 212"/>
                <a:gd name="T36" fmla="*/ 2147483647 w 398"/>
                <a:gd name="T37" fmla="*/ 2147483647 h 212"/>
                <a:gd name="T38" fmla="*/ 2147483647 w 398"/>
                <a:gd name="T39" fmla="*/ 2147483647 h 2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98" h="212">
                  <a:moveTo>
                    <a:pt x="395" y="52"/>
                  </a:moveTo>
                  <a:cubicBezTo>
                    <a:pt x="367" y="57"/>
                    <a:pt x="367" y="57"/>
                    <a:pt x="367" y="57"/>
                  </a:cubicBezTo>
                  <a:cubicBezTo>
                    <a:pt x="315" y="66"/>
                    <a:pt x="315" y="66"/>
                    <a:pt x="315" y="66"/>
                  </a:cubicBezTo>
                  <a:cubicBezTo>
                    <a:pt x="298" y="17"/>
                    <a:pt x="298" y="17"/>
                    <a:pt x="298" y="17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90" y="3"/>
                    <a:pt x="288" y="7"/>
                    <a:pt x="285" y="10"/>
                  </a:cubicBezTo>
                  <a:cubicBezTo>
                    <a:pt x="264" y="41"/>
                    <a:pt x="228" y="62"/>
                    <a:pt x="187" y="62"/>
                  </a:cubicBezTo>
                  <a:cubicBezTo>
                    <a:pt x="153" y="62"/>
                    <a:pt x="123" y="48"/>
                    <a:pt x="101" y="26"/>
                  </a:cubicBezTo>
                  <a:cubicBezTo>
                    <a:pt x="92" y="24"/>
                    <a:pt x="81" y="22"/>
                    <a:pt x="71" y="20"/>
                  </a:cubicBezTo>
                  <a:cubicBezTo>
                    <a:pt x="60" y="18"/>
                    <a:pt x="51" y="17"/>
                    <a:pt x="43" y="15"/>
                  </a:cubicBezTo>
                  <a:cubicBezTo>
                    <a:pt x="36" y="14"/>
                    <a:pt x="31" y="13"/>
                    <a:pt x="28" y="12"/>
                  </a:cubicBezTo>
                  <a:cubicBezTo>
                    <a:pt x="27" y="15"/>
                    <a:pt x="25" y="20"/>
                    <a:pt x="23" y="27"/>
                  </a:cubicBezTo>
                  <a:cubicBezTo>
                    <a:pt x="20" y="34"/>
                    <a:pt x="17" y="43"/>
                    <a:pt x="13" y="53"/>
                  </a:cubicBezTo>
                  <a:cubicBezTo>
                    <a:pt x="9" y="66"/>
                    <a:pt x="4" y="79"/>
                    <a:pt x="0" y="90"/>
                  </a:cubicBezTo>
                  <a:cubicBezTo>
                    <a:pt x="18" y="113"/>
                    <a:pt x="41" y="133"/>
                    <a:pt x="68" y="148"/>
                  </a:cubicBezTo>
                  <a:cubicBezTo>
                    <a:pt x="179" y="212"/>
                    <a:pt x="320" y="177"/>
                    <a:pt x="388" y="69"/>
                  </a:cubicBezTo>
                  <a:cubicBezTo>
                    <a:pt x="390" y="67"/>
                    <a:pt x="391" y="64"/>
                    <a:pt x="393" y="61"/>
                  </a:cubicBezTo>
                  <a:cubicBezTo>
                    <a:pt x="394" y="59"/>
                    <a:pt x="396" y="56"/>
                    <a:pt x="397" y="53"/>
                  </a:cubicBezTo>
                  <a:cubicBezTo>
                    <a:pt x="398" y="52"/>
                    <a:pt x="398" y="52"/>
                    <a:pt x="398" y="51"/>
                  </a:cubicBezTo>
                  <a:lnTo>
                    <a:pt x="395" y="52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lIns="82287" tIns="41143" rIns="82287" bIns="41143"/>
            <a:lstStyle/>
            <a:p>
              <a:endParaRPr lang="en-US" dirty="0"/>
            </a:p>
          </p:txBody>
        </p:sp>
        <p:sp>
          <p:nvSpPr>
            <p:cNvPr id="20" name="WordArt 24">
              <a:extLst>
                <a:ext uri="{FF2B5EF4-FFF2-40B4-BE49-F238E27FC236}">
                  <a16:creationId xmlns:a16="http://schemas.microsoft.com/office/drawing/2014/main" id="{DB4BFFC0-143F-41A9-9FD9-1166CD22BEE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gray">
            <a:xfrm rot="3704469">
              <a:off x="10394272" y="255192"/>
              <a:ext cx="1136519" cy="148558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3433394"/>
                </a:avLst>
              </a:prstTxWarp>
            </a:bodyPr>
            <a:lstStyle/>
            <a:p>
              <a:pPr algn="ctr"/>
              <a:r>
                <a:rPr lang="en-US" sz="3200" b="1" kern="10" dirty="0">
                  <a:solidFill>
                    <a:schemeClr val="bg1"/>
                  </a:solidFill>
                  <a:latin typeface="Verdana"/>
                  <a:ea typeface="Verdana"/>
                  <a:cs typeface="Verdana"/>
                </a:rPr>
                <a:t>FÆLLESSKAB</a:t>
              </a:r>
            </a:p>
          </p:txBody>
        </p:sp>
        <p:sp>
          <p:nvSpPr>
            <p:cNvPr id="21" name="WordArt 24">
              <a:extLst>
                <a:ext uri="{FF2B5EF4-FFF2-40B4-BE49-F238E27FC236}">
                  <a16:creationId xmlns:a16="http://schemas.microsoft.com/office/drawing/2014/main" id="{AB8A1F67-DFB5-460F-AC2D-EDE37789528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gray">
            <a:xfrm rot="12676950">
              <a:off x="10486224" y="233894"/>
              <a:ext cx="1243526" cy="135774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3433394"/>
                </a:avLst>
              </a:prstTxWarp>
            </a:bodyPr>
            <a:lstStyle/>
            <a:p>
              <a:pPr algn="ctr"/>
              <a:r>
                <a:rPr lang="en-US" sz="3200" b="1" kern="10" dirty="0">
                  <a:solidFill>
                    <a:schemeClr val="bg1"/>
                  </a:solidFill>
                  <a:latin typeface="Verdana"/>
                  <a:ea typeface="Verdana"/>
                  <a:cs typeface="Verdana"/>
                </a:rPr>
                <a:t>VÆKST          </a:t>
              </a:r>
            </a:p>
          </p:txBody>
        </p:sp>
        <p:sp>
          <p:nvSpPr>
            <p:cNvPr id="22" name="WordArt 24">
              <a:extLst>
                <a:ext uri="{FF2B5EF4-FFF2-40B4-BE49-F238E27FC236}">
                  <a16:creationId xmlns:a16="http://schemas.microsoft.com/office/drawing/2014/main" id="{CA81F58B-A9DB-4B2A-9B58-9B81647E17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gray">
            <a:xfrm rot="19047587">
              <a:off x="10423086" y="364237"/>
              <a:ext cx="1243526" cy="135774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3433394"/>
                </a:avLst>
              </a:prstTxWarp>
            </a:bodyPr>
            <a:lstStyle/>
            <a:p>
              <a:pPr algn="ctr"/>
              <a:r>
                <a:rPr lang="en-US" sz="3200" b="1" kern="10" dirty="0">
                  <a:solidFill>
                    <a:schemeClr val="bg1"/>
                  </a:solidFill>
                  <a:latin typeface="Verdana"/>
                  <a:ea typeface="Verdana"/>
                  <a:cs typeface="Verdana"/>
                </a:rPr>
                <a:t>TJENESTE     </a:t>
              </a:r>
            </a:p>
          </p:txBody>
        </p: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6809944-5025-42DA-9C57-510D463F97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5703" y="966681"/>
            <a:ext cx="4791301" cy="90137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bibelvers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7EBD15-3710-4757-8C7C-4E8D2DAB9C03}"/>
              </a:ext>
            </a:extLst>
          </p:cNvPr>
          <p:cNvSpPr txBox="1"/>
          <p:nvPr userDrawn="1"/>
        </p:nvSpPr>
        <p:spPr>
          <a:xfrm>
            <a:off x="1114229" y="940554"/>
            <a:ext cx="1081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BIBELEN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676990-17C5-4C35-A28A-5D4506BCA71C}"/>
              </a:ext>
            </a:extLst>
          </p:cNvPr>
          <p:cNvSpPr txBox="1"/>
          <p:nvPr userDrawn="1"/>
        </p:nvSpPr>
        <p:spPr>
          <a:xfrm>
            <a:off x="927464" y="2111854"/>
            <a:ext cx="127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SYNOPSIS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10D69F-62B4-4FBF-A373-8817F41DC170}"/>
              </a:ext>
            </a:extLst>
          </p:cNvPr>
          <p:cNvSpPr txBox="1"/>
          <p:nvPr userDrawn="1"/>
        </p:nvSpPr>
        <p:spPr>
          <a:xfrm>
            <a:off x="104504" y="284693"/>
            <a:ext cx="138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chemeClr val="bg1"/>
                </a:solidFill>
              </a:rPr>
              <a:t>NETVÆRK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05AF334-8E54-4378-B1F2-54A01738B2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75702" y="5203218"/>
            <a:ext cx="4791301" cy="1180421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konklusion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4696E6-14D8-40D7-8BCD-63944E57845D}"/>
              </a:ext>
            </a:extLst>
          </p:cNvPr>
          <p:cNvSpPr txBox="1"/>
          <p:nvPr userDrawn="1"/>
        </p:nvSpPr>
        <p:spPr>
          <a:xfrm>
            <a:off x="561703" y="5190552"/>
            <a:ext cx="171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KONKLUSION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9DD379DD-8B52-4D3C-8DA8-30FF67B6786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36825" y="2122991"/>
            <a:ext cx="4768651" cy="1596211"/>
          </a:xfr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/>
            </a:pPr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3-5 </a:t>
            </a:r>
            <a:r>
              <a:rPr lang="en-US" dirty="0" err="1"/>
              <a:t>spørgsmål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da-DK" sz="1400" dirty="0">
                <a:solidFill>
                  <a:schemeClr val="accent3">
                    <a:lumMod val="50000"/>
                  </a:schemeClr>
                </a:solidFill>
              </a:rPr>
              <a:t>prædikenen (fokus på hvordan emnet er relevant til folks liv)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657FF5-98BF-4287-B350-A09B4B1464E6}"/>
              </a:ext>
            </a:extLst>
          </p:cNvPr>
          <p:cNvSpPr txBox="1"/>
          <p:nvPr userDrawn="1"/>
        </p:nvSpPr>
        <p:spPr>
          <a:xfrm>
            <a:off x="7179868" y="1723345"/>
            <a:ext cx="180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DISKUSSION</a:t>
            </a:r>
          </a:p>
        </p:txBody>
      </p:sp>
      <p:sp>
        <p:nvSpPr>
          <p:cNvPr id="35" name="Text Placeholder 25">
            <a:extLst>
              <a:ext uri="{FF2B5EF4-FFF2-40B4-BE49-F238E27FC236}">
                <a16:creationId xmlns:a16="http://schemas.microsoft.com/office/drawing/2014/main" id="{5D2D096C-EA8D-4ADC-ADDF-D6B0AA90BB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40301" y="5316547"/>
            <a:ext cx="4791301" cy="1074284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bønneemner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generelle</a:t>
            </a:r>
            <a:r>
              <a:rPr lang="en-US" dirty="0"/>
              <a:t> </a:t>
            </a:r>
            <a:r>
              <a:rPr lang="en-US" dirty="0" err="1"/>
              <a:t>informationer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8799E4-234A-419C-A00C-FBB2E0E31666}"/>
              </a:ext>
            </a:extLst>
          </p:cNvPr>
          <p:cNvSpPr txBox="1"/>
          <p:nvPr userDrawn="1"/>
        </p:nvSpPr>
        <p:spPr>
          <a:xfrm>
            <a:off x="7174986" y="4944095"/>
            <a:ext cx="4768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BØN &amp; PRAKTISKE INFORMATIONER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5541198-DC5D-4E2E-839E-4AC769E6A32B}"/>
              </a:ext>
            </a:extLst>
          </p:cNvPr>
          <p:cNvSpPr/>
          <p:nvPr userDrawn="1"/>
        </p:nvSpPr>
        <p:spPr>
          <a:xfrm>
            <a:off x="2273965" y="940555"/>
            <a:ext cx="4791301" cy="92749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262FC-B2A2-4BA4-9983-F5C36EFFDBAE}"/>
              </a:ext>
            </a:extLst>
          </p:cNvPr>
          <p:cNvSpPr/>
          <p:nvPr userDrawn="1"/>
        </p:nvSpPr>
        <p:spPr>
          <a:xfrm>
            <a:off x="2273966" y="2109382"/>
            <a:ext cx="4791301" cy="275796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527F07C-D619-4C7F-B8C2-E1B1CB33A36A}"/>
              </a:ext>
            </a:extLst>
          </p:cNvPr>
          <p:cNvSpPr/>
          <p:nvPr userDrawn="1"/>
        </p:nvSpPr>
        <p:spPr>
          <a:xfrm>
            <a:off x="2273965" y="5203220"/>
            <a:ext cx="4791301" cy="118042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AD13DAA-787A-4865-A532-7D3746FF3CB9}"/>
              </a:ext>
            </a:extLst>
          </p:cNvPr>
          <p:cNvSpPr/>
          <p:nvPr userDrawn="1"/>
        </p:nvSpPr>
        <p:spPr>
          <a:xfrm>
            <a:off x="7238563" y="2111854"/>
            <a:ext cx="4791301" cy="16073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A7025EA-B503-4E42-B485-2A9AB2294127}"/>
              </a:ext>
            </a:extLst>
          </p:cNvPr>
          <p:cNvSpPr/>
          <p:nvPr userDrawn="1"/>
        </p:nvSpPr>
        <p:spPr>
          <a:xfrm>
            <a:off x="7264689" y="5303484"/>
            <a:ext cx="4791301" cy="10701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AE6A2E-31E7-4916-BAC2-81B889682577}"/>
              </a:ext>
            </a:extLst>
          </p:cNvPr>
          <p:cNvSpPr txBox="1"/>
          <p:nvPr userDrawn="1"/>
        </p:nvSpPr>
        <p:spPr>
          <a:xfrm>
            <a:off x="2273965" y="6570618"/>
            <a:ext cx="9729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i="1" dirty="0"/>
              <a:t>HØJNÆSKIRKEN – HØJNÆSVEJ 60 – RØDOVRE – WWW.KRISTENTF.DK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E87AFB-CD68-4C6C-8B64-253663851DF5}"/>
              </a:ext>
            </a:extLst>
          </p:cNvPr>
          <p:cNvSpPr/>
          <p:nvPr userDrawn="1"/>
        </p:nvSpPr>
        <p:spPr>
          <a:xfrm>
            <a:off x="7225499" y="4217455"/>
            <a:ext cx="4791301" cy="64989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A114A7-41C8-47D2-80AC-68EEFBF85BD1}"/>
              </a:ext>
            </a:extLst>
          </p:cNvPr>
          <p:cNvSpPr txBox="1"/>
          <p:nvPr userDrawn="1"/>
        </p:nvSpPr>
        <p:spPr>
          <a:xfrm>
            <a:off x="7188575" y="3822116"/>
            <a:ext cx="3418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UGENS UDFORDRING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8DDA8-69A3-46B7-8662-DBB231095AB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6825" y="4207754"/>
            <a:ext cx="4754563" cy="709612"/>
          </a:xfrm>
        </p:spPr>
        <p:txBody>
          <a:bodyPr>
            <a:normAutofit/>
          </a:bodyPr>
          <a:lstStyle>
            <a:lvl1pPr>
              <a:defRPr lang="en-US" sz="1200" kern="12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ugens</a:t>
            </a:r>
            <a:r>
              <a:rPr lang="en-US" dirty="0"/>
              <a:t> </a:t>
            </a:r>
            <a:r>
              <a:rPr lang="en-US" dirty="0" err="1"/>
              <a:t>udfordring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56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3E91-0104-0C4B-BED0-F980DBE0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Titel: Søg først...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86424-2B8F-D240-9679-31E9F1562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Historien om Martha og Maria taler om to mennesker der begge vælger ud fra to forskellige perspektiver. At gøre det der forventes eller at gøre det vigtigste først.</a:t>
            </a:r>
          </a:p>
          <a:p>
            <a:r>
              <a:rPr lang="da-DK" dirty="0"/>
              <a:t>Maria valgte det gode – uden at Marthas valg var dårligt. Hun valgte at:</a:t>
            </a:r>
          </a:p>
          <a:p>
            <a:r>
              <a:rPr lang="da-DK" dirty="0"/>
              <a:t>Prioritere Jesus over det hun burde gøre</a:t>
            </a:r>
          </a:p>
          <a:p>
            <a:r>
              <a:rPr lang="da-DK" dirty="0"/>
              <a:t>Lægge sin værdi i den Jesus siger hun er</a:t>
            </a:r>
          </a:p>
          <a:p>
            <a:r>
              <a:rPr lang="da-DK" dirty="0"/>
              <a:t>Være stille foran Jesus</a:t>
            </a:r>
          </a:p>
          <a:p>
            <a:r>
              <a:rPr lang="da-DK" dirty="0">
                <a:ea typeface="+mn-lt"/>
                <a:cs typeface="+mn-lt"/>
              </a:rPr>
              <a:t>Vi har de samme valg foran os – at gøre det der haster og forventes af os – eller at vælge som Maria. 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5EA0A-5AF9-D84A-A5A3-374EABD6FC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da-DK" sz="1000" dirty="0"/>
              <a:t>Lukas 10v38-42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122C0-304F-D94D-85D1-E662264F5D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endParaRPr lang="da-DK"/>
          </a:p>
          <a:p>
            <a:r>
              <a:rPr lang="da-DK" dirty="0"/>
              <a:t>Vil vi handle ud fra Marthas motivation om at bevise os selv? Eller Marias hvor handling flyder over fra relationen til Jesus?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035901-E598-2C48-9830-6C87FF2546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236825" y="2083186"/>
            <a:ext cx="4762965" cy="18805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Hvordan prioriterer jeg min tid med Jesus i hverdagen? Kommer jeg til at gøre det der haster først frem for det vigtige?</a:t>
            </a:r>
            <a:endParaRPr lang="da-DK"/>
          </a:p>
          <a:p>
            <a:r>
              <a:rPr lang="da-DK" dirty="0"/>
              <a:t>Hvad lægger jeg min værdi i? Hvordan kan jeg vokse i at modtage Guds kærlighed og lægge min værdi i den?</a:t>
            </a:r>
          </a:p>
          <a:p>
            <a:r>
              <a:rPr lang="da-DK" dirty="0"/>
              <a:t>Hvordan kan jeg vokse i at være stille foran Jesus og lytte?</a:t>
            </a:r>
          </a:p>
          <a:p>
            <a:endParaRPr lang="da-DK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2F2860-175F-7549-8660-270CAD1DA1E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Bed for hinandens primære fokuspunkt fra prædiken. 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66335DC-9A39-F64B-B62B-836D36B5FA4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Prøv at være stille med Jesus 5 min hver morgen lige når du vågner</a:t>
            </a:r>
          </a:p>
        </p:txBody>
      </p:sp>
    </p:spTree>
    <p:extLst>
      <p:ext uri="{BB962C8B-B14F-4D97-AF65-F5344CB8AC3E}">
        <p14:creationId xmlns:p14="http://schemas.microsoft.com/office/powerpoint/2010/main" val="4712750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pmB1dxPME70y5apqBUFw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A670E427D95049B1994E75AF167A48" ma:contentTypeVersion="5" ma:contentTypeDescription="Create a new document." ma:contentTypeScope="" ma:versionID="095b5f4d51de849246bbfba46113b9eb">
  <xsd:schema xmlns:xsd="http://www.w3.org/2001/XMLSchema" xmlns:xs="http://www.w3.org/2001/XMLSchema" xmlns:p="http://schemas.microsoft.com/office/2006/metadata/properties" xmlns:ns2="fe994732-aaef-45b6-8288-be85d44f68e0" targetNamespace="http://schemas.microsoft.com/office/2006/metadata/properties" ma:root="true" ma:fieldsID="b2437fbd91233d5292c58416b805b16f" ns2:_="">
    <xsd:import namespace="fe994732-aaef-45b6-8288-be85d44f68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94732-aaef-45b6-8288-be85d44f6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ECC0DA-63BF-4B80-9523-72745E560A0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A419C1B-D0E7-4D8D-B707-16DE36970A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94732-aaef-45b6-8288-be85d44f68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8EB455-CDDE-4E54-9928-BA67DD5BD6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3563</TotalTime>
  <Words>204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Verdana</vt:lpstr>
      <vt:lpstr>Wingdings 3</vt:lpstr>
      <vt:lpstr>Wisp</vt:lpstr>
      <vt:lpstr>think-cell Slide</vt:lpstr>
      <vt:lpstr>Titel: Søg først...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JHAE (Jonas Hauschildt Andersen)</dc:creator>
  <cp:lastModifiedBy>Jenny Glüsing</cp:lastModifiedBy>
  <cp:revision>150</cp:revision>
  <dcterms:created xsi:type="dcterms:W3CDTF">2019-08-19T18:08:22Z</dcterms:created>
  <dcterms:modified xsi:type="dcterms:W3CDTF">2023-09-28T11:38:21Z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0x01010082A670E427D95049B1994E75AF167A48</vt:lpwstr>
  </property>
</Properties>
</file>