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3"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6" autoAdjust="0"/>
    <p:restoredTop sz="94660"/>
  </p:normalViewPr>
  <p:slideViewPr>
    <p:cSldViewPr snapToGrid="0" showGuides="1">
      <p:cViewPr varScale="1">
        <p:scale>
          <a:sx n="85" d="100"/>
          <a:sy n="85" d="100"/>
        </p:scale>
        <p:origin x="192" y="248"/>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12.03.2024</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164719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0"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Tungetale i bøn og lovprisning</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Autofit/>
          </a:bodyPr>
          <a:lstStyle/>
          <a:p>
            <a:r>
              <a:rPr lang="da-DK" altLang="da-DK" sz="1100" dirty="0">
                <a:latin typeface="Arial" panose="020B0604020202020204" pitchFamily="34" charset="0"/>
                <a:cs typeface="Arial" panose="020B0604020202020204" pitchFamily="34" charset="0"/>
              </a:rPr>
              <a:t>PRÆDIKENS FORMÅL: </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belyse hvad Bibelen åbenbarer om tungetale og hvordan Guds folk skal bruge den.</a:t>
            </a:r>
            <a:br>
              <a:rPr lang="da-DK" altLang="da-DK" sz="1100" dirty="0">
                <a:latin typeface="Arial" panose="020B0604020202020204" pitchFamily="34" charset="0"/>
                <a:cs typeface="Arial" panose="020B0604020202020204" pitchFamily="34" charset="0"/>
              </a:rPr>
            </a:br>
            <a:endParaRPr lang="da-DK" altLang="da-DK" sz="1100" dirty="0">
              <a:latin typeface="Arial" panose="020B0604020202020204" pitchFamily="34" charset="0"/>
              <a:cs typeface="Arial" panose="020B0604020202020204" pitchFamily="34" charset="0"/>
            </a:endParaRPr>
          </a:p>
          <a:p>
            <a:r>
              <a:rPr lang="da-DK" altLang="da-DK" sz="1100" dirty="0">
                <a:latin typeface="Arial" panose="020B0604020202020204" pitchFamily="34" charset="0"/>
                <a:cs typeface="Arial" panose="020B0604020202020204" pitchFamily="34" charset="0"/>
              </a:rPr>
              <a:t>PRÆDIKENS MÅL: </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1. At belyse de rammer Gud har beskrevet for hvordan tungetale skal anvendes privat af den enkelte samt i den offentlige gudstjeneste.</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2. At glæde os over at Gud har givet os tungetalen, som en af Helligåndens mange nådegaver til bøn og lovprisning.</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3. At tænke igennem hvordan jeg, som enkelt person, skal forholde mig til tungetale, både når Helligånden har givet mig den og når han ikke har. (1Kor.12:11, 29-31)</a:t>
            </a:r>
            <a:br>
              <a:rPr lang="da-DK" altLang="da-DK" sz="1100" dirty="0">
                <a:latin typeface="Arial" panose="020B0604020202020204" pitchFamily="34" charset="0"/>
                <a:cs typeface="Arial" panose="020B0604020202020204" pitchFamily="34" charset="0"/>
              </a:rPr>
            </a:br>
            <a:br>
              <a:rPr lang="da-DK" sz="1100" dirty="0"/>
            </a:br>
            <a:endParaRPr lang="da-DK" sz="1100" dirty="0"/>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dirty="0">
                <a:latin typeface="Arial" panose="020B0604020202020204" pitchFamily="34" charset="0"/>
                <a:cs typeface="Arial" panose="020B0604020202020204" pitchFamily="34" charset="0"/>
              </a:rPr>
              <a:t>Jag efter kærligheden, og stræb efter åndsgaverne. 1Kor.14:1</a:t>
            </a:r>
            <a:br>
              <a:rPr lang="da-DK" dirty="0">
                <a:latin typeface="Arial" panose="020B0604020202020204" pitchFamily="34" charset="0"/>
                <a:cs typeface="Arial" panose="020B0604020202020204" pitchFamily="34" charset="0"/>
              </a:rPr>
            </a:br>
            <a:r>
              <a:rPr lang="da-DK" dirty="0">
                <a:latin typeface="Arial" panose="020B0604020202020204" pitchFamily="34" charset="0"/>
                <a:cs typeface="Arial" panose="020B0604020202020204" pitchFamily="34" charset="0"/>
              </a:rPr>
              <a:t>Den, der taler i tunger opbygger sig selv, men den der taler profetisk, opbygger menigheden”. 1Kor.14:4</a:t>
            </a:r>
            <a:endParaRPr lang="da-DK" dirty="0">
              <a:solidFill>
                <a:schemeClr val="tx1"/>
              </a:solidFill>
              <a:latin typeface="Arial" panose="020B0604020202020204" pitchFamily="34" charset="0"/>
              <a:cs typeface="Arial" panose="020B0604020202020204" pitchFamily="34" charset="0"/>
            </a:endParaRPr>
          </a:p>
          <a:p>
            <a:r>
              <a:rPr lang="da-DK" dirty="0">
                <a:solidFill>
                  <a:schemeClr val="tx1"/>
                </a:solidFill>
                <a:latin typeface="Arial" panose="020B0604020202020204" pitchFamily="34" charset="0"/>
                <a:cs typeface="Arial" panose="020B0604020202020204" pitchFamily="34" charset="0"/>
              </a:rPr>
              <a:t>Læs alle tre kapitler 1.Kor.kap.12-13-14</a:t>
            </a:r>
          </a:p>
          <a:p>
            <a:pPr marL="0" indent="0">
              <a:buNone/>
            </a:pPr>
            <a:endParaRPr lang="da-DK" dirty="0">
              <a:solidFill>
                <a:schemeClr val="tx1"/>
              </a:solidFill>
            </a:endParaRP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sz="1100" dirty="0">
                <a:latin typeface="Arial" panose="020B0604020202020204" pitchFamily="34" charset="0"/>
                <a:cs typeface="Arial" panose="020B0604020202020204" pitchFamily="34" charset="0"/>
              </a:rPr>
              <a:t>Taknemlighed til Gud, at Han har givet kirken tungetale som en nådegave,  der kan styrke tilbederenes bøn og lovprisning.</a:t>
            </a:r>
          </a:p>
          <a:p>
            <a:r>
              <a:rPr lang="da-DK" sz="1100" dirty="0">
                <a:latin typeface="Arial" panose="020B0604020202020204" pitchFamily="34" charset="0"/>
                <a:cs typeface="Arial" panose="020B0604020202020204" pitchFamily="34" charset="0"/>
              </a:rPr>
              <a:t>Forstå hvordan tungetalens nådegave kan opbygge os</a:t>
            </a:r>
          </a:p>
          <a:p>
            <a:r>
              <a:rPr lang="da-DK" sz="1100" dirty="0">
                <a:latin typeface="Arial" panose="020B0604020202020204" pitchFamily="34" charset="0"/>
                <a:cs typeface="Arial" panose="020B0604020202020204" pitchFamily="34" charset="0"/>
              </a:rPr>
              <a:t>At vide hvordan jeg personligt skal forholde mig til tungetalen, både når jeg har fået den og ikke har fået den </a:t>
            </a:r>
            <a:endParaRPr lang="da-DK" sz="1000" dirty="0"/>
          </a:p>
          <a:p>
            <a:endParaRPr lang="da-DK" sz="1000" dirty="0"/>
          </a:p>
          <a:p>
            <a:endParaRPr lang="da-DK" sz="1000" dirty="0"/>
          </a:p>
          <a:p>
            <a:endParaRPr lang="da-DK" dirty="0"/>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sz="1100" dirty="0">
                <a:latin typeface="Arial" panose="020B0604020202020204" pitchFamily="34" charset="0"/>
                <a:cs typeface="Arial" panose="020B0604020202020204" pitchFamily="34" charset="0"/>
              </a:rPr>
              <a:t>Hvorfor tror du at Paulus bruger så meget tid på at undervise korinterne om brugen af tungetalen? Nogen teologer mener ud fra 1Kor.13:8-10, at tungetalens nådegave ophørte efter NT var skrevet færdig. Hvordan forholder du dig til det? </a:t>
            </a:r>
          </a:p>
          <a:p>
            <a:r>
              <a:rPr lang="da-DK" sz="1100" dirty="0">
                <a:latin typeface="Arial" panose="020B0604020202020204" pitchFamily="34" charset="0"/>
                <a:cs typeface="Arial" panose="020B0604020202020204" pitchFamily="34" charset="0"/>
              </a:rPr>
              <a:t>Paulus understreger at Helligåndens frugt af kærlighed skal styre vores brug af nådegaverne. Hvorfor er det så vigtigt?</a:t>
            </a:r>
          </a:p>
          <a:p>
            <a:r>
              <a:rPr lang="da-DK" sz="1100" dirty="0">
                <a:latin typeface="Arial" panose="020B0604020202020204" pitchFamily="34" charset="0"/>
                <a:cs typeface="Arial" panose="020B0604020202020204" pitchFamily="34" charset="0"/>
              </a:rPr>
              <a:t>Hvordan har du selv oplevet at forholde dig til tungetale? </a:t>
            </a:r>
            <a:endParaRPr lang="da-DK" sz="1100" dirty="0"/>
          </a:p>
          <a:p>
            <a:pPr marL="0" indent="0">
              <a:buNone/>
            </a:pPr>
            <a:endParaRPr lang="da-DK" sz="1100" dirty="0"/>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sz="1100" dirty="0">
                <a:latin typeface="Arial" panose="020B0604020202020204" pitchFamily="34" charset="0"/>
                <a:cs typeface="Arial" panose="020B0604020202020204" pitchFamily="34" charset="0"/>
              </a:rPr>
              <a:t>Bed for forfulgte kristne. Evt.  brug </a:t>
            </a:r>
            <a:r>
              <a:rPr lang="da-DK" sz="1100" dirty="0" err="1">
                <a:latin typeface="Arial" panose="020B0604020202020204" pitchFamily="34" charset="0"/>
                <a:cs typeface="Arial" panose="020B0604020202020204" pitchFamily="34" charset="0"/>
              </a:rPr>
              <a:t>bedebrevet</a:t>
            </a:r>
            <a:r>
              <a:rPr lang="da-DK" sz="1100" dirty="0">
                <a:latin typeface="Arial" panose="020B0604020202020204" pitchFamily="34" charset="0"/>
                <a:cs typeface="Arial" panose="020B0604020202020204" pitchFamily="34" charset="0"/>
              </a:rPr>
              <a:t> fra NAS </a:t>
            </a:r>
            <a:r>
              <a:rPr lang="da-DK" sz="900" dirty="0">
                <a:latin typeface="Arial" panose="020B0604020202020204" pitchFamily="34" charset="0"/>
                <a:cs typeface="Arial" panose="020B0604020202020204" pitchFamily="34" charset="0"/>
              </a:rPr>
              <a:t>(spørg kontoret)</a:t>
            </a:r>
          </a:p>
          <a:p>
            <a:r>
              <a:rPr lang="da-DK" sz="1100" dirty="0">
                <a:latin typeface="Arial" panose="020B0604020202020204" pitchFamily="34" charset="0"/>
                <a:cs typeface="Arial" panose="020B0604020202020204" pitchFamily="34" charset="0"/>
              </a:rPr>
              <a:t>Bed for dem der står i stor trængsel i krigene i Ukraine og Gaza. Bed for at retfærdige og fredindstillede ledere får fremgang.</a:t>
            </a:r>
          </a:p>
          <a:p>
            <a:r>
              <a:rPr lang="da-DK" sz="1100" dirty="0">
                <a:latin typeface="Arial" panose="020B0604020202020204" pitchFamily="34" charset="0"/>
                <a:cs typeface="Arial" panose="020B0604020202020204" pitchFamily="34" charset="0"/>
              </a:rPr>
              <a:t>Bed for vores missionsarbejde i Nord Afrika, Myanmar og med OM</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normAutofit/>
          </a:bodyPr>
          <a:lstStyle/>
          <a:p>
            <a:r>
              <a:rPr lang="da-DK" dirty="0">
                <a:latin typeface="Arial" panose="020B0604020202020204" pitchFamily="34" charset="0"/>
                <a:cs typeface="Arial" panose="020B0604020202020204" pitchFamily="34" charset="0"/>
              </a:rPr>
              <a:t>Spørg Gud om at lede dig til de nådegaver Han ønsker at anvende dig med. Når du spørger Ham, kan du også spørge Ham frimodigt om Han vil give dig tungetalens nådegave.</a:t>
            </a:r>
            <a:endParaRPr lang="da-DK" dirty="0"/>
          </a:p>
        </p:txBody>
      </p:sp>
    </p:spTree>
    <p:extLst>
      <p:ext uri="{BB962C8B-B14F-4D97-AF65-F5344CB8AC3E}">
        <p14:creationId xmlns:p14="http://schemas.microsoft.com/office/powerpoint/2010/main" val="804940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4001</TotalTime>
  <Words>380</Words>
  <Application>Microsoft Macintosh PowerPoint</Application>
  <PresentationFormat>Widescreen</PresentationFormat>
  <Paragraphs>17</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Century Gothic</vt:lpstr>
      <vt:lpstr>Verdana</vt:lpstr>
      <vt:lpstr>Wingdings 3</vt:lpstr>
      <vt:lpstr>Wisp</vt:lpstr>
      <vt:lpstr>think-cell Slide</vt:lpstr>
      <vt:lpstr>Tungetale i bøn og lovprisning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sven.straarup@gmail.com</cp:lastModifiedBy>
  <cp:revision>121</cp:revision>
  <dcterms:created xsi:type="dcterms:W3CDTF">2019-08-19T18:08:22Z</dcterms:created>
  <dcterms:modified xsi:type="dcterms:W3CDTF">2024-03-12T14:32:09Z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