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63" r:id="rId5"/>
  </p:sldIdLst>
  <p:sldSz cx="12192000" cy="685800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1" autoAdjust="0"/>
    <p:restoredTop sz="94660"/>
  </p:normalViewPr>
  <p:slideViewPr>
    <p:cSldViewPr snapToGrid="0" showGuides="1">
      <p:cViewPr varScale="1">
        <p:scale>
          <a:sx n="119" d="100"/>
          <a:sy n="119" d="100"/>
        </p:scale>
        <p:origin x="424" y="184"/>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265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E8C4A-53E4-0649-9DD3-23670053B41D}" type="datetimeFigureOut">
              <a:rPr lang="da-DK" smtClean="0"/>
              <a:t>10.11.2024</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58CD0-03D5-1443-A041-D553CD11EBBB}" type="slidenum">
              <a:rPr lang="da-DK" smtClean="0"/>
              <a:t>‹#›</a:t>
            </a:fld>
            <a:endParaRPr lang="da-DK"/>
          </a:p>
        </p:txBody>
      </p:sp>
    </p:spTree>
    <p:extLst>
      <p:ext uri="{BB962C8B-B14F-4D97-AF65-F5344CB8AC3E}">
        <p14:creationId xmlns:p14="http://schemas.microsoft.com/office/powerpoint/2010/main" val="317098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65A58CD0-03D5-1443-A041-D553CD11EBBB}" type="slidenum">
              <a:rPr lang="da-DK" smtClean="0"/>
              <a:t>1</a:t>
            </a:fld>
            <a:endParaRPr lang="da-DK"/>
          </a:p>
        </p:txBody>
      </p:sp>
    </p:spTree>
    <p:extLst>
      <p:ext uri="{BB962C8B-B14F-4D97-AF65-F5344CB8AC3E}">
        <p14:creationId xmlns:p14="http://schemas.microsoft.com/office/powerpoint/2010/main" val="164719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2"/>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30" name="think-cell Slide" r:id="rId5" imgW="470" imgH="469" progId="TCLayout.ActiveDocument.1">
                  <p:embed/>
                </p:oleObj>
              </mc:Choice>
              <mc:Fallback>
                <p:oleObj name="think-cell Slide" r:id="rId5"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91-0104-0C4B-BED0-F980DBE04BBB}"/>
              </a:ext>
            </a:extLst>
          </p:cNvPr>
          <p:cNvSpPr>
            <a:spLocks noGrp="1"/>
          </p:cNvSpPr>
          <p:nvPr>
            <p:ph type="title"/>
          </p:nvPr>
        </p:nvSpPr>
        <p:spPr/>
        <p:txBody>
          <a:bodyPr/>
          <a:lstStyle/>
          <a:p>
            <a:r>
              <a:rPr lang="da-DK" dirty="0"/>
              <a:t>Hvad ligger der i at få sit navn fra Gud?</a:t>
            </a:r>
          </a:p>
        </p:txBody>
      </p:sp>
      <p:sp>
        <p:nvSpPr>
          <p:cNvPr id="3" name="Text Placeholder 2">
            <a:extLst>
              <a:ext uri="{FF2B5EF4-FFF2-40B4-BE49-F238E27FC236}">
                <a16:creationId xmlns:a16="http://schemas.microsoft.com/office/drawing/2014/main" id="{D5686424-2B8F-D240-9679-31E9F1562D1A}"/>
              </a:ext>
            </a:extLst>
          </p:cNvPr>
          <p:cNvSpPr>
            <a:spLocks noGrp="1"/>
          </p:cNvSpPr>
          <p:nvPr>
            <p:ph type="body" sz="half" idx="2"/>
          </p:nvPr>
        </p:nvSpPr>
        <p:spPr/>
        <p:txBody>
          <a:bodyPr>
            <a:noAutofit/>
          </a:bodyPr>
          <a:lstStyle/>
          <a:p>
            <a:r>
              <a:rPr lang="da-DK" altLang="da-DK" sz="1100" dirty="0">
                <a:latin typeface="Arial" panose="020B0604020202020204" pitchFamily="34" charset="0"/>
                <a:cs typeface="Arial" panose="020B0604020202020204" pitchFamily="34" charset="0"/>
              </a:rPr>
              <a:t>PRÆDIKENS FORMÅL: </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At lære Gud personligt at kende og lade ham forvandle dit liv.</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PRÆDIKENS MÅL:</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 At forstå, at Gud kender alt om os, men stadig ønsker at etablere et forhold til os, som vil vare i al evighed.</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 At være overbevist om, at han ønsker at kalde på dig og mig personligt.</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 At vide, at når vi gensvarer hans kald, forvandler han vores liv.</a:t>
            </a:r>
          </a:p>
          <a:p>
            <a:r>
              <a:rPr lang="da-DK" altLang="da-DK" sz="1100" dirty="0">
                <a:latin typeface="Arial" panose="020B0604020202020204" pitchFamily="34" charset="0"/>
                <a:cs typeface="Arial" panose="020B0604020202020204" pitchFamily="34" charset="0"/>
              </a:rPr>
              <a:t>Navne er vigtige for os mennesker, men vores navne er også vigtige for Gud. Bibelen er fuld af personnavne og det fortæller os, at Gud husker på det enkelte menneske. Men Gud vil mere end blot vide at vi eksisterer. Han ønsker et personligt forhold til os. Han former vores liv ved at velsigne os, så han kan få os i tale og kalde os personligt til ham selv. Når vi gensvarer hans kald og overgiver vores liv til ham, begynder han at forvandle vores liv, så vi kommer til at ligne Jesus mere og mere. Det er denne forvandling, som beskriver det NYE NAVN vi får fra Gud.  </a:t>
            </a:r>
          </a:p>
        </p:txBody>
      </p:sp>
      <p:sp>
        <p:nvSpPr>
          <p:cNvPr id="4" name="Text Placeholder 3">
            <a:extLst>
              <a:ext uri="{FF2B5EF4-FFF2-40B4-BE49-F238E27FC236}">
                <a16:creationId xmlns:a16="http://schemas.microsoft.com/office/drawing/2014/main" id="{F935EA0A-5AF9-D84A-A5A3-374EABD6FCA5}"/>
              </a:ext>
            </a:extLst>
          </p:cNvPr>
          <p:cNvSpPr>
            <a:spLocks noGrp="1"/>
          </p:cNvSpPr>
          <p:nvPr>
            <p:ph type="body" sz="quarter" idx="13"/>
          </p:nvPr>
        </p:nvSpPr>
        <p:spPr/>
        <p:txBody>
          <a:bodyPr/>
          <a:lstStyle/>
          <a:p>
            <a:r>
              <a:rPr lang="da-DK" sz="1100" dirty="0">
                <a:solidFill>
                  <a:schemeClr val="tx1"/>
                </a:solidFill>
                <a:latin typeface="Arial" panose="020B0604020202020204" pitchFamily="34" charset="0"/>
                <a:cs typeface="Arial" panose="020B0604020202020204" pitchFamily="34" charset="0"/>
              </a:rPr>
              <a:t>Men nu siger Herren, han som skabte dig Jakob, han som dannede dig Israel: Frygt ikke, for jeg har løskøbt dig, jeg kalder dig ved navn, du er min. 		Esajas 43:1-4</a:t>
            </a:r>
          </a:p>
          <a:p>
            <a:r>
              <a:rPr lang="da-DK" sz="1100" dirty="0">
                <a:solidFill>
                  <a:schemeClr val="tx1"/>
                </a:solidFill>
                <a:latin typeface="Arial" panose="020B0604020202020204" pitchFamily="34" charset="0"/>
                <a:cs typeface="Arial" panose="020B0604020202020204" pitchFamily="34" charset="0"/>
              </a:rPr>
              <a:t>Læs også Åb.2:17; 3:12; Joh.10:3. Evt. også 1Krøn.kap.1-9</a:t>
            </a:r>
          </a:p>
          <a:p>
            <a:pPr marL="0" indent="0">
              <a:buNone/>
            </a:pPr>
            <a:endParaRPr lang="da-DK" dirty="0">
              <a:solidFill>
                <a:schemeClr val="tx1"/>
              </a:solidFill>
            </a:endParaRPr>
          </a:p>
        </p:txBody>
      </p:sp>
      <p:sp>
        <p:nvSpPr>
          <p:cNvPr id="5" name="Text Placeholder 4">
            <a:extLst>
              <a:ext uri="{FF2B5EF4-FFF2-40B4-BE49-F238E27FC236}">
                <a16:creationId xmlns:a16="http://schemas.microsoft.com/office/drawing/2014/main" id="{66C122C0-304F-D94D-85D1-E662264F5DB9}"/>
              </a:ext>
            </a:extLst>
          </p:cNvPr>
          <p:cNvSpPr>
            <a:spLocks noGrp="1"/>
          </p:cNvSpPr>
          <p:nvPr>
            <p:ph type="body" sz="quarter" idx="14"/>
          </p:nvPr>
        </p:nvSpPr>
        <p:spPr/>
        <p:txBody>
          <a:bodyPr/>
          <a:lstStyle/>
          <a:p>
            <a:r>
              <a:rPr lang="da-DK" sz="1100" dirty="0">
                <a:latin typeface="Arial" panose="020B0604020202020204" pitchFamily="34" charset="0"/>
                <a:cs typeface="Arial" panose="020B0604020202020204" pitchFamily="34" charset="0"/>
              </a:rPr>
              <a:t>Gud HUSKER på os og FORMER os igennem sine velsignelser</a:t>
            </a:r>
          </a:p>
          <a:p>
            <a:r>
              <a:rPr lang="da-DK" sz="1100" dirty="0">
                <a:latin typeface="Arial" panose="020B0604020202020204" pitchFamily="34" charset="0"/>
                <a:cs typeface="Arial" panose="020B0604020202020204" pitchFamily="34" charset="0"/>
              </a:rPr>
              <a:t>Gud ønsker at etablere et personligt forhold til os og KALDER på os</a:t>
            </a:r>
          </a:p>
          <a:p>
            <a:r>
              <a:rPr lang="da-DK" sz="1100" dirty="0">
                <a:latin typeface="Arial" panose="020B0604020202020204" pitchFamily="34" charset="0"/>
                <a:cs typeface="Arial" panose="020B0604020202020204" pitchFamily="34" charset="0"/>
              </a:rPr>
              <a:t>Når vi gensvarer hans kald og lader ham rense os og overtage styringen i vores liv, begynder han sin FORVANDLINGS proces, som skal gøre at vi kommer til at ligne og ære Jesus mere og mere.</a:t>
            </a:r>
            <a:endParaRPr lang="da-DK" sz="1100" dirty="0"/>
          </a:p>
          <a:p>
            <a:endParaRPr lang="da-DK" sz="1000" dirty="0"/>
          </a:p>
          <a:p>
            <a:endParaRPr lang="da-DK" sz="1000" dirty="0"/>
          </a:p>
          <a:p>
            <a:endParaRPr lang="da-DK" dirty="0"/>
          </a:p>
        </p:txBody>
      </p:sp>
      <p:sp>
        <p:nvSpPr>
          <p:cNvPr id="6" name="Text Placeholder 5">
            <a:extLst>
              <a:ext uri="{FF2B5EF4-FFF2-40B4-BE49-F238E27FC236}">
                <a16:creationId xmlns:a16="http://schemas.microsoft.com/office/drawing/2014/main" id="{1E035901-E598-2C48-9830-6C87FF25465C}"/>
              </a:ext>
            </a:extLst>
          </p:cNvPr>
          <p:cNvSpPr>
            <a:spLocks noGrp="1"/>
          </p:cNvSpPr>
          <p:nvPr>
            <p:ph type="body" sz="quarter" idx="15"/>
          </p:nvPr>
        </p:nvSpPr>
        <p:spPr/>
        <p:txBody>
          <a:bodyPr/>
          <a:lstStyle/>
          <a:p>
            <a:r>
              <a:rPr lang="da-DK" sz="1100" dirty="0">
                <a:latin typeface="Arial" panose="020B0604020202020204" pitchFamily="34" charset="0"/>
                <a:cs typeface="Arial" panose="020B0604020202020204" pitchFamily="34" charset="0"/>
              </a:rPr>
              <a:t>Hvorfor er navne vigtige for os som mennesker? Hvad betyder det for os, når nogen husker og kender vores navn?</a:t>
            </a:r>
          </a:p>
          <a:p>
            <a:r>
              <a:rPr lang="da-DK" sz="1100" dirty="0">
                <a:latin typeface="Arial" panose="020B0604020202020204" pitchFamily="34" charset="0"/>
                <a:cs typeface="Arial" panose="020B0604020202020204" pitchFamily="34" charset="0"/>
              </a:rPr>
              <a:t>Hvad betyder det for dig, at den almægtige Gud kalder på dit navn?</a:t>
            </a:r>
          </a:p>
          <a:p>
            <a:r>
              <a:rPr lang="da-DK" sz="1100" dirty="0">
                <a:latin typeface="Arial" panose="020B0604020202020204" pitchFamily="34" charset="0"/>
                <a:cs typeface="Arial" panose="020B0604020202020204" pitchFamily="34" charset="0"/>
              </a:rPr>
              <a:t>Hvordan udvikler du dit personlige forhold til Jesus Kristus? Hvad værdsætter du i dette forhold? Oplever du, at det bliver mere intimt og værdifuldt? Hvad hvis du ikke gør? Hvad konkret vil du gøre, for at gensvare hans personlige kald om at komme tilbage til ham?</a:t>
            </a:r>
            <a:endParaRPr lang="da-DK" sz="1100" dirty="0"/>
          </a:p>
          <a:p>
            <a:pPr marL="0" indent="0">
              <a:buNone/>
            </a:pPr>
            <a:endParaRPr lang="da-DK" sz="1100" dirty="0"/>
          </a:p>
        </p:txBody>
      </p:sp>
      <p:sp>
        <p:nvSpPr>
          <p:cNvPr id="7" name="Text Placeholder 6">
            <a:extLst>
              <a:ext uri="{FF2B5EF4-FFF2-40B4-BE49-F238E27FC236}">
                <a16:creationId xmlns:a16="http://schemas.microsoft.com/office/drawing/2014/main" id="{202F2860-175F-7549-8660-270CAD1DA1E1}"/>
              </a:ext>
            </a:extLst>
          </p:cNvPr>
          <p:cNvSpPr>
            <a:spLocks noGrp="1"/>
          </p:cNvSpPr>
          <p:nvPr>
            <p:ph type="body" sz="quarter" idx="16"/>
          </p:nvPr>
        </p:nvSpPr>
        <p:spPr/>
        <p:txBody>
          <a:bodyPr/>
          <a:lstStyle/>
          <a:p>
            <a:r>
              <a:rPr lang="da-DK" sz="1100" dirty="0">
                <a:latin typeface="Arial" panose="020B0604020202020204" pitchFamily="34" charset="0"/>
                <a:cs typeface="Arial" panose="020B0604020202020204" pitchFamily="34" charset="0"/>
              </a:rPr>
              <a:t>Bed for evangeliets udbredelse i verden og især blandt dine venner. </a:t>
            </a:r>
            <a:br>
              <a:rPr lang="da-DK" sz="1100" dirty="0">
                <a:latin typeface="Arial" panose="020B0604020202020204" pitchFamily="34" charset="0"/>
                <a:cs typeface="Arial" panose="020B0604020202020204" pitchFamily="34" charset="0"/>
              </a:rPr>
            </a:br>
            <a:r>
              <a:rPr lang="da-DK" sz="1100" dirty="0">
                <a:latin typeface="Arial" panose="020B0604020202020204" pitchFamily="34" charset="0"/>
                <a:cs typeface="Arial" panose="020B0604020202020204" pitchFamily="34" charset="0"/>
              </a:rPr>
              <a:t>Bed for at flere og flere vil høre Jesus Kristus kalde på deres navn! </a:t>
            </a:r>
            <a:br>
              <a:rPr lang="da-DK" sz="1100" dirty="0">
                <a:latin typeface="Arial" panose="020B0604020202020204" pitchFamily="34" charset="0"/>
                <a:cs typeface="Arial" panose="020B0604020202020204" pitchFamily="34" charset="0"/>
              </a:rPr>
            </a:br>
            <a:r>
              <a:rPr lang="da-DK" sz="1100" dirty="0">
                <a:latin typeface="Arial" panose="020B0604020202020204" pitchFamily="34" charset="0"/>
                <a:cs typeface="Arial" panose="020B0604020202020204" pitchFamily="34" charset="0"/>
              </a:rPr>
              <a:t>Bed for dem, vi alle kommer til at tale med under julepose projektet!</a:t>
            </a:r>
          </a:p>
          <a:p>
            <a:r>
              <a:rPr lang="da-DK" sz="1100" dirty="0">
                <a:latin typeface="Arial" panose="020B0604020202020204" pitchFamily="34" charset="0"/>
                <a:cs typeface="Arial" panose="020B0604020202020204" pitchFamily="34" charset="0"/>
              </a:rPr>
              <a:t>Bed for vores ledere/lærere/mentorer i deres tjeneste med at hjælpe os kende Jesus bedre og komme til at ligne ham mere.</a:t>
            </a:r>
          </a:p>
        </p:txBody>
      </p:sp>
      <p:sp>
        <p:nvSpPr>
          <p:cNvPr id="8" name="Text Placeholder 7">
            <a:extLst>
              <a:ext uri="{FF2B5EF4-FFF2-40B4-BE49-F238E27FC236}">
                <a16:creationId xmlns:a16="http://schemas.microsoft.com/office/drawing/2014/main" id="{066335DC-9A39-F64B-B62B-836D36B5FA44}"/>
              </a:ext>
            </a:extLst>
          </p:cNvPr>
          <p:cNvSpPr>
            <a:spLocks noGrp="1"/>
          </p:cNvSpPr>
          <p:nvPr>
            <p:ph type="body" sz="quarter" idx="18"/>
          </p:nvPr>
        </p:nvSpPr>
        <p:spPr/>
        <p:txBody>
          <a:bodyPr>
            <a:normAutofit lnSpcReduction="10000"/>
          </a:bodyPr>
          <a:lstStyle/>
          <a:p>
            <a:r>
              <a:rPr lang="da-DK" sz="1100" dirty="0">
                <a:latin typeface="Arial" panose="020B0604020202020204" pitchFamily="34" charset="0"/>
                <a:cs typeface="Arial" panose="020B0604020202020204" pitchFamily="34" charset="0"/>
              </a:rPr>
              <a:t>Overvej hvordan du havde det, da du lærte Jesus at kende for første gang? Hvordan har dit forhold til ham udviklet sig? Er der nogen områder, som du fortsat ønsker skal udvikle sig? Prøv at tale med ham om det? Evt. del med en </a:t>
            </a:r>
            <a:r>
              <a:rPr lang="da-DK" sz="1100" dirty="0" err="1">
                <a:latin typeface="Arial" panose="020B0604020202020204" pitchFamily="34" charset="0"/>
                <a:cs typeface="Arial" panose="020B0604020202020204" pitchFamily="34" charset="0"/>
              </a:rPr>
              <a:t>bønspartner</a:t>
            </a:r>
            <a:r>
              <a:rPr lang="da-DK" sz="11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049404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8EB455-CDDE-4E54-9928-BA67DD5BD69D}">
  <ds:schemaRefs>
    <ds:schemaRef ds:uri="http://schemas.microsoft.com/sharepoint/v3/contenttype/form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4056</TotalTime>
  <Words>555</Words>
  <Application>Microsoft Macintosh PowerPoint</Application>
  <PresentationFormat>Widescreen</PresentationFormat>
  <Paragraphs>16</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Century Gothic</vt:lpstr>
      <vt:lpstr>Verdana</vt:lpstr>
      <vt:lpstr>Wingdings 3</vt:lpstr>
      <vt:lpstr>Wisp</vt:lpstr>
      <vt:lpstr>think-cell Slide</vt:lpstr>
      <vt:lpstr>Hvad ligger der i at få sit navn fra Gud?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Microsoft Office User</cp:lastModifiedBy>
  <cp:revision>130</cp:revision>
  <dcterms:created xsi:type="dcterms:W3CDTF">2019-08-19T18:08:22Z</dcterms:created>
  <dcterms:modified xsi:type="dcterms:W3CDTF">2024-11-10T17:30:56Z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